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8"/>
  </p:notesMasterIdLst>
  <p:sldIdLst>
    <p:sldId id="273" r:id="rId2"/>
    <p:sldId id="278" r:id="rId3"/>
    <p:sldId id="279" r:id="rId4"/>
    <p:sldId id="288" r:id="rId5"/>
    <p:sldId id="289" r:id="rId6"/>
    <p:sldId id="287" r:id="rId7"/>
    <p:sldId id="274" r:id="rId8"/>
    <p:sldId id="280" r:id="rId9"/>
    <p:sldId id="275" r:id="rId10"/>
    <p:sldId id="281" r:id="rId11"/>
    <p:sldId id="276" r:id="rId12"/>
    <p:sldId id="282" r:id="rId13"/>
    <p:sldId id="277" r:id="rId14"/>
    <p:sldId id="284" r:id="rId15"/>
    <p:sldId id="285" r:id="rId16"/>
    <p:sldId id="286" r:id="rId17"/>
  </p:sldIdLst>
  <p:sldSz cx="12192000" cy="6858000"/>
  <p:notesSz cx="6858000" cy="9144000"/>
  <p:defaultTextStyle>
    <a:defPPr>
      <a:defRPr lang="en-N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8EDB74"/>
    <a:srgbClr val="76D1F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49"/>
    <p:restoredTop sz="94554"/>
  </p:normalViewPr>
  <p:slideViewPr>
    <p:cSldViewPr snapToGrid="0">
      <p:cViewPr>
        <p:scale>
          <a:sx n="92" d="100"/>
          <a:sy n="92" d="100"/>
        </p:scale>
        <p:origin x="1368" y="14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eg>
</file>

<file path=ppt/media/image21.jp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jpg>
</file>

<file path=ppt/media/image29.jpg>
</file>

<file path=ppt/media/image3.png>
</file>

<file path=ppt/media/image30.pn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DA5618F-51A2-4845-88C5-B962A1E99BF7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1ECFC4-B966-2842-995A-E324F9D01DD6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974850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1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39331955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14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475549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15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02972034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16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20688715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27771708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3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76661611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4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07576038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5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0018406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6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85383141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8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5281468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10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82809044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N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1ECFC4-B966-2842-995A-E324F9D01DD6}" type="slidenum">
              <a:rPr lang="en-NL" smtClean="0"/>
              <a:t>12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5276519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D6531F-D3F3-CAAF-6DF4-CE3EEB1373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E2C5EEB-0EAF-FD34-2CE8-8378A87B86A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42544B-32B8-646C-F0D9-98E8BBE3FF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0C22D3-5C8C-ABB4-D66A-55F9FD19FA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4544990-8FBE-4B0D-25B7-B1FDAFCA5C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3119933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F23479-D087-1981-FAA7-6F8CEE237B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3AA7667-442F-ECF5-83DD-E1DECF08D3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84085B-B038-A156-38FE-7E3076EE26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F2A541-2B64-0430-FD2D-9AF7823E45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07A14F5-351B-64C0-797A-780CEBCA00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553438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8DCBE06-BBF0-8750-839F-971CB25014A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6712FE2-B316-B382-AD1D-E81A80CB548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24D65DA-5E2B-0116-98A4-A7DBB8988B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41E3609-67D0-D3F0-3546-62117AC91A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210643-4CE7-68CE-A39E-04505DC340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23111379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2F890C-9816-A4AA-F43A-0222FE758C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484A99-6223-D55D-B53E-074018A4B5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225B9-D443-D197-14FD-D63FDF17B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CD54498-FD07-9AFD-3643-D10DEBA993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8AAEC3-F01C-35BB-547E-DA526229E1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9233443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D314A-E8B3-26B3-6D9D-CD77C9AE7C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51E7EE6-1BDD-06F2-E251-787425ECD0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72EF5F5-AF67-4321-B445-AD09225165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22D39A4-BE8F-7954-5F8C-94F9A59973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938DED-8028-7AA4-F5F6-AFAAC6973F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8286505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34FAD9-27D9-21B5-1909-6CF00C8A8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68A930-664D-95FF-2CE9-88211EA943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FD92B32-F073-E465-5B00-9AAF08F3F12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97347C7-7866-3CF6-2252-37AD7C122A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0105525-B95F-004E-8322-FF20EF369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A43448-2B6C-1E6E-6FF1-79D03EA505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884961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EBFDC9-9033-6CF2-BFC5-5C45020161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2D78FCD-2FD1-ECE5-AFF1-B07642E0C0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4E143F5-2044-F6E1-2219-0B4AF18871E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9843A77-05AE-3432-7FA2-4834DEDF0A7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323AE9-4411-C4BA-5EAA-E692F66ABE4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361153E-0BB6-BBE0-8D88-2F035B3CC9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230D3BC-6743-A10A-8690-E865797855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1CD43BA-08B6-41B7-FD95-9019C30BBE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34664187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A4515D5-D031-0D3D-B2F0-1EFB8E82B0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1FDF580-A32F-02C5-24C1-608FACCD85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A66DB2C-C288-3109-EBDF-A7C595771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0F948AA-1F2F-1EFA-2026-BD896606E2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114339217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AF4D789-A86F-6E50-1FC9-EDE5E5E162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EC851D2-4F22-C098-7F8C-A9A0F4C718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37377A0-C121-CA16-F467-77B6814C9B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7116718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03AFBD-C12A-C5F0-A918-38F68BDCF3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EFB043-0749-7434-301F-833715BC350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D12CEB-C439-601C-3D93-40C72E40E79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E2F8851-0FD6-74FB-25A3-D27741672E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13707CA-45C4-1CBB-D66F-7A52C20F8D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328461-C69F-1A4B-0264-3BBDD0CD75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4752009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D7892A-8957-6975-FF3F-C64EAFA5BF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516744C-1E0D-191D-3D9B-8E1C86A2CC4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N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73A34FB-89BB-193C-3E56-1CAF4C7086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84FBA56-A27C-4E16-D0B4-E9CF652665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AA87387-951C-03B9-783D-29DE164862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N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F737870-CF00-196D-09DB-F84E935F66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2137901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DED2E98-0575-3C81-EAB1-E4D0CAA1D77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N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3FBA5A9-EE24-173D-1504-68B144F088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N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42A98-EC45-9409-8E1A-F90A0455792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6312D5-822B-8740-B54C-77E2E092FA1F}" type="datetimeFigureOut">
              <a:rPr lang="en-NL" smtClean="0"/>
              <a:t>05/01/2024</a:t>
            </a:fld>
            <a:endParaRPr lang="en-N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DE6B70A-D917-5B98-A131-B85E9AA797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N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3B3144-4557-8CAE-46BB-562F10D3C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DF3AA8-920A-E443-B887-B02FCB11D8F7}" type="slidenum">
              <a:rPr lang="en-NL" smtClean="0"/>
              <a:t>‹#›</a:t>
            </a:fld>
            <a:endParaRPr lang="en-NL"/>
          </a:p>
        </p:txBody>
      </p:sp>
    </p:spTree>
    <p:extLst>
      <p:ext uri="{BB962C8B-B14F-4D97-AF65-F5344CB8AC3E}">
        <p14:creationId xmlns:p14="http://schemas.microsoft.com/office/powerpoint/2010/main" val="604242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N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7.jpg"/><Relationship Id="rId4" Type="http://schemas.openxmlformats.org/officeDocument/2006/relationships/image" Target="../media/image16.jp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5.png"/><Relationship Id="rId13" Type="http://schemas.openxmlformats.org/officeDocument/2006/relationships/image" Target="../media/image28.jpg"/><Relationship Id="rId3" Type="http://schemas.openxmlformats.org/officeDocument/2006/relationships/image" Target="../media/image20.jpeg"/><Relationship Id="rId7" Type="http://schemas.openxmlformats.org/officeDocument/2006/relationships/image" Target="../media/image24.png"/><Relationship Id="rId12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3.png"/><Relationship Id="rId11" Type="http://schemas.openxmlformats.org/officeDocument/2006/relationships/image" Target="../media/image3.png"/><Relationship Id="rId5" Type="http://schemas.openxmlformats.org/officeDocument/2006/relationships/image" Target="../media/image22.png"/><Relationship Id="rId10" Type="http://schemas.openxmlformats.org/officeDocument/2006/relationships/image" Target="../media/image27.png"/><Relationship Id="rId4" Type="http://schemas.openxmlformats.org/officeDocument/2006/relationships/image" Target="../media/image21.jpg"/><Relationship Id="rId9" Type="http://schemas.openxmlformats.org/officeDocument/2006/relationships/image" Target="../media/image26.png"/><Relationship Id="rId14" Type="http://schemas.openxmlformats.org/officeDocument/2006/relationships/image" Target="../media/image29.jp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0.png"/><Relationship Id="rId4" Type="http://schemas.openxmlformats.org/officeDocument/2006/relationships/image" Target="../media/image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.jpe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7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jpg"/><Relationship Id="rId5" Type="http://schemas.openxmlformats.org/officeDocument/2006/relationships/image" Target="../media/image7.jpg"/><Relationship Id="rId4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7" Type="http://schemas.openxmlformats.org/officeDocument/2006/relationships/image" Target="../media/image2.png"/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jpg"/><Relationship Id="rId5" Type="http://schemas.openxmlformats.org/officeDocument/2006/relationships/image" Target="../media/image12.jpg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uilding with a large roof&#10;&#10;Description automatically generated with medium confidence">
            <a:extLst>
              <a:ext uri="{FF2B5EF4-FFF2-40B4-BE49-F238E27FC236}">
                <a16:creationId xmlns:a16="http://schemas.microsoft.com/office/drawing/2014/main" id="{7A399A58-928C-E151-AD19-8AA6D7688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56" y="118533"/>
            <a:ext cx="8133825" cy="6620933"/>
          </a:xfrm>
          <a:prstGeom prst="rect">
            <a:avLst/>
          </a:prstGeom>
        </p:spPr>
      </p:pic>
      <p:pic>
        <p:nvPicPr>
          <p:cNvPr id="9" name="Picture 2" descr="Waag - Libelle Service">
            <a:extLst>
              <a:ext uri="{FF2B5EF4-FFF2-40B4-BE49-F238E27FC236}">
                <a16:creationId xmlns:a16="http://schemas.microsoft.com/office/drawing/2014/main" id="{37715FB9-7F04-A2EF-AB9F-EB58A74E2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30270"/>
            <a:ext cx="59055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pic>
        <p:nvPicPr>
          <p:cNvPr id="13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547171AC-1129-F1BE-7F45-5E82F23B5B5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2909" y="4452729"/>
            <a:ext cx="1943141" cy="259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8863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BD92E0-2F44-4E51-360B-4026B8785A22}"/>
              </a:ext>
            </a:extLst>
          </p:cNvPr>
          <p:cNvSpPr txBox="1"/>
          <p:nvPr/>
        </p:nvSpPr>
        <p:spPr>
          <a:xfrm>
            <a:off x="1629301" y="169172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General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325F38-299D-F6BA-3BE3-DE26AB36A451}"/>
              </a:ext>
            </a:extLst>
          </p:cNvPr>
          <p:cNvSpPr txBox="1"/>
          <p:nvPr/>
        </p:nvSpPr>
        <p:spPr>
          <a:xfrm>
            <a:off x="100885" y="2505870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acclimatization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F5AB51-7A9B-97E2-1D64-047C7201378E}"/>
              </a:ext>
            </a:extLst>
          </p:cNvPr>
          <p:cNvSpPr txBox="1"/>
          <p:nvPr/>
        </p:nvSpPr>
        <p:spPr>
          <a:xfrm>
            <a:off x="3344828" y="2505870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Research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2FE6BC-A942-9C51-220C-B0E32841B112}"/>
              </a:ext>
            </a:extLst>
          </p:cNvPr>
          <p:cNvSpPr txBox="1"/>
          <p:nvPr/>
        </p:nvSpPr>
        <p:spPr>
          <a:xfrm>
            <a:off x="5630828" y="2505870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FUCXED CAPS" pitchFamily="2" charset="77"/>
                <a:cs typeface="Al Nile" pitchFamily="2" charset="-78"/>
              </a:rPr>
              <a:t>Experimentation phase</a:t>
            </a:r>
            <a:endParaRPr lang="en-NL" sz="2400" dirty="0"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CD8AC2-69EC-30C0-020D-B5F1A16D78EB}"/>
              </a:ext>
            </a:extLst>
          </p:cNvPr>
          <p:cNvSpPr txBox="1"/>
          <p:nvPr/>
        </p:nvSpPr>
        <p:spPr>
          <a:xfrm>
            <a:off x="8959135" y="2505869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Decision making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EB9CC3A-96E2-17CE-6279-EFF83F884911}"/>
              </a:ext>
            </a:extLst>
          </p:cNvPr>
          <p:cNvCxnSpPr/>
          <p:nvPr/>
        </p:nvCxnSpPr>
        <p:spPr>
          <a:xfrm flipV="1">
            <a:off x="3307562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CFD2E5-CBAE-FC54-2CD6-2F2998B5B06B}"/>
              </a:ext>
            </a:extLst>
          </p:cNvPr>
          <p:cNvCxnSpPr/>
          <p:nvPr/>
        </p:nvCxnSpPr>
        <p:spPr>
          <a:xfrm flipV="1">
            <a:off x="5588221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DFDA47-A1F7-3534-A707-657B7791505C}"/>
              </a:ext>
            </a:extLst>
          </p:cNvPr>
          <p:cNvCxnSpPr/>
          <p:nvPr/>
        </p:nvCxnSpPr>
        <p:spPr>
          <a:xfrm flipV="1">
            <a:off x="8916529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1241674-2EC4-33C0-F330-610BB8F1EC52}"/>
              </a:ext>
            </a:extLst>
          </p:cNvPr>
          <p:cNvSpPr txBox="1"/>
          <p:nvPr/>
        </p:nvSpPr>
        <p:spPr>
          <a:xfrm>
            <a:off x="466173" y="3087842"/>
            <a:ext cx="23262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Understanding the company culture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Getting to know my colleagues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Understanding the machines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Understanding the way of working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E3FA07-22B2-F440-3E53-BB37DACA8977}"/>
              </a:ext>
            </a:extLst>
          </p:cNvPr>
          <p:cNvSpPr txBox="1"/>
          <p:nvPr/>
        </p:nvSpPr>
        <p:spPr>
          <a:xfrm>
            <a:off x="3647790" y="3087842"/>
            <a:ext cx="1576221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Researching biomaterials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Researching Extinction Rebellion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Researching activism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745223-AD66-AB8E-53BE-BC3ADDF4843E}"/>
              </a:ext>
            </a:extLst>
          </p:cNvPr>
          <p:cNvSpPr txBox="1"/>
          <p:nvPr/>
        </p:nvSpPr>
        <p:spPr>
          <a:xfrm>
            <a:off x="6052982" y="3087842"/>
            <a:ext cx="2499341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latin typeface="Crimson Text" panose="02000503000000000000" pitchFamily="2" charset="77"/>
              </a:rPr>
              <a:t>Experimented with the biomaterials</a:t>
            </a:r>
          </a:p>
          <a:p>
            <a:endParaRPr lang="en-NL" dirty="0">
              <a:latin typeface="Crimson Text" panose="02000503000000000000" pitchFamily="2" charset="77"/>
            </a:endParaRPr>
          </a:p>
          <a:p>
            <a:r>
              <a:rPr lang="en-NL" dirty="0">
                <a:latin typeface="Crimson Text" panose="02000503000000000000" pitchFamily="2" charset="77"/>
              </a:rPr>
              <a:t>Sizing,water resistance and compostable and strongness testing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3D6CEB-A171-DC4F-962C-D7304A08FAC2}"/>
              </a:ext>
            </a:extLst>
          </p:cNvPr>
          <p:cNvSpPr txBox="1"/>
          <p:nvPr/>
        </p:nvSpPr>
        <p:spPr>
          <a:xfrm>
            <a:off x="9338683" y="3089069"/>
            <a:ext cx="2499341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Coloration of the materials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Sizing up to bigger scale</a:t>
            </a:r>
          </a:p>
        </p:txBody>
      </p:sp>
      <p:pic>
        <p:nvPicPr>
          <p:cNvPr id="8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EFB3D5A2-78D6-5574-827C-1CEE2305054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57"/>
          <a:stretch/>
        </p:blipFill>
        <p:spPr>
          <a:xfrm>
            <a:off x="0" y="0"/>
            <a:ext cx="1727054" cy="2117208"/>
          </a:xfrm>
          <a:prstGeom prst="rect">
            <a:avLst/>
          </a:prstGeom>
        </p:spPr>
      </p:pic>
      <p:pic>
        <p:nvPicPr>
          <p:cNvPr id="10" name="Picture 2" descr="Waag - Libelle Service">
            <a:extLst>
              <a:ext uri="{FF2B5EF4-FFF2-40B4-BE49-F238E27FC236}">
                <a16:creationId xmlns:a16="http://schemas.microsoft.com/office/drawing/2014/main" id="{344ACF73-2AD5-1BBD-B1B3-0E43482B51A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790019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11CFF4C-B94D-D03C-1F25-5CC914F116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n>
                <a:solidFill>
                  <a:schemeClr val="bg2">
                    <a:lumMod val="75000"/>
                  </a:schemeClr>
                </a:solidFill>
              </a:ln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37C5AC-A595-18A1-EEED-C1412DE660F9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>
                <a:latin typeface="Crimson Text" panose="02000503000000000000" pitchFamily="2" charset="77"/>
                <a:cs typeface="Al Nile" pitchFamily="2" charset="-78"/>
              </a:rPr>
              <a:t>AMFI 2023-2024</a:t>
            </a:r>
            <a:endParaRPr lang="en-NL" sz="1600" dirty="0">
              <a:latin typeface="Crimson Text" panose="02000503000000000000" pitchFamily="2" charset="77"/>
              <a:cs typeface="Al Nile" pitchFamily="2" charset="-78"/>
            </a:endParaRPr>
          </a:p>
        </p:txBody>
      </p:sp>
      <p:pic>
        <p:nvPicPr>
          <p:cNvPr id="6" name="Picture 5" descr="A group of round objects with text&#10;&#10;Description automatically generated">
            <a:extLst>
              <a:ext uri="{FF2B5EF4-FFF2-40B4-BE49-F238E27FC236}">
                <a16:creationId xmlns:a16="http://schemas.microsoft.com/office/drawing/2014/main" id="{512078C9-E5F2-4630-7B5E-4805C62E04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71946" y="0"/>
            <a:ext cx="1152965" cy="6858000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10" name="Picture 9" descr="A close-up of a dirt surface&#10;&#10;Description automatically generated">
            <a:extLst>
              <a:ext uri="{FF2B5EF4-FFF2-40B4-BE49-F238E27FC236}">
                <a16:creationId xmlns:a16="http://schemas.microsoft.com/office/drawing/2014/main" id="{76A1D3C2-4473-86B4-227B-1FAD01CA90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1820" y="0"/>
            <a:ext cx="2611934" cy="6858000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13" name="Picture 12" descr="A group of round objects&#10;&#10;Description automatically generated">
            <a:extLst>
              <a:ext uri="{FF2B5EF4-FFF2-40B4-BE49-F238E27FC236}">
                <a16:creationId xmlns:a16="http://schemas.microsoft.com/office/drawing/2014/main" id="{46E057C5-EF6E-C30C-5E2F-BEF6C2828CA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418390" y="0"/>
            <a:ext cx="2206647" cy="6858000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15" name="Picture 14" descr="A close-up of different types of brown and yellow material&#10;&#10;Description automatically generated">
            <a:extLst>
              <a:ext uri="{FF2B5EF4-FFF2-40B4-BE49-F238E27FC236}">
                <a16:creationId xmlns:a16="http://schemas.microsoft.com/office/drawing/2014/main" id="{FC6A6DF1-E74C-779D-4659-0143FA05001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6756" y="0"/>
            <a:ext cx="3097161" cy="6858000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18" name="Picture 2" descr="Waag - Libelle Service">
            <a:extLst>
              <a:ext uri="{FF2B5EF4-FFF2-40B4-BE49-F238E27FC236}">
                <a16:creationId xmlns:a16="http://schemas.microsoft.com/office/drawing/2014/main" id="{F7068092-29DA-C072-EA7D-A2BCE513DE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14456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BD92E0-2F44-4E51-360B-4026B8785A22}"/>
              </a:ext>
            </a:extLst>
          </p:cNvPr>
          <p:cNvSpPr txBox="1"/>
          <p:nvPr/>
        </p:nvSpPr>
        <p:spPr>
          <a:xfrm>
            <a:off x="1629301" y="169172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General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325F38-299D-F6BA-3BE3-DE26AB36A451}"/>
              </a:ext>
            </a:extLst>
          </p:cNvPr>
          <p:cNvSpPr txBox="1"/>
          <p:nvPr/>
        </p:nvSpPr>
        <p:spPr>
          <a:xfrm>
            <a:off x="100885" y="2505870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acclimatization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F5AB51-7A9B-97E2-1D64-047C7201378E}"/>
              </a:ext>
            </a:extLst>
          </p:cNvPr>
          <p:cNvSpPr txBox="1"/>
          <p:nvPr/>
        </p:nvSpPr>
        <p:spPr>
          <a:xfrm>
            <a:off x="3344828" y="2505870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Research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2FE6BC-A942-9C51-220C-B0E32841B112}"/>
              </a:ext>
            </a:extLst>
          </p:cNvPr>
          <p:cNvSpPr txBox="1"/>
          <p:nvPr/>
        </p:nvSpPr>
        <p:spPr>
          <a:xfrm>
            <a:off x="5630828" y="2505870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Experimentation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CD8AC2-69EC-30C0-020D-B5F1A16D78EB}"/>
              </a:ext>
            </a:extLst>
          </p:cNvPr>
          <p:cNvSpPr txBox="1"/>
          <p:nvPr/>
        </p:nvSpPr>
        <p:spPr>
          <a:xfrm>
            <a:off x="8959135" y="2505869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FUCXED CAPS" pitchFamily="2" charset="77"/>
                <a:cs typeface="Al Nile" pitchFamily="2" charset="-78"/>
              </a:rPr>
              <a:t>Decision making phase</a:t>
            </a:r>
            <a:endParaRPr lang="en-NL" sz="2400" dirty="0">
              <a:latin typeface="FUCXED CAPS" pitchFamily="2" charset="77"/>
              <a:cs typeface="Al Nile" pitchFamily="2" charset="-78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EB9CC3A-96E2-17CE-6279-EFF83F884911}"/>
              </a:ext>
            </a:extLst>
          </p:cNvPr>
          <p:cNvCxnSpPr/>
          <p:nvPr/>
        </p:nvCxnSpPr>
        <p:spPr>
          <a:xfrm flipV="1">
            <a:off x="3307562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CFD2E5-CBAE-FC54-2CD6-2F2998B5B06B}"/>
              </a:ext>
            </a:extLst>
          </p:cNvPr>
          <p:cNvCxnSpPr/>
          <p:nvPr/>
        </p:nvCxnSpPr>
        <p:spPr>
          <a:xfrm flipV="1">
            <a:off x="5588221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DFDA47-A1F7-3534-A707-657B7791505C}"/>
              </a:ext>
            </a:extLst>
          </p:cNvPr>
          <p:cNvCxnSpPr/>
          <p:nvPr/>
        </p:nvCxnSpPr>
        <p:spPr>
          <a:xfrm flipV="1">
            <a:off x="8916529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1241674-2EC4-33C0-F330-610BB8F1EC52}"/>
              </a:ext>
            </a:extLst>
          </p:cNvPr>
          <p:cNvSpPr txBox="1"/>
          <p:nvPr/>
        </p:nvSpPr>
        <p:spPr>
          <a:xfrm>
            <a:off x="466173" y="3087842"/>
            <a:ext cx="23262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Understanding the company culture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Getting to know my colleagues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Understanding the machines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Understanding the way of working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E3FA07-22B2-F440-3E53-BB37DACA8977}"/>
              </a:ext>
            </a:extLst>
          </p:cNvPr>
          <p:cNvSpPr txBox="1"/>
          <p:nvPr/>
        </p:nvSpPr>
        <p:spPr>
          <a:xfrm>
            <a:off x="3647790" y="3087842"/>
            <a:ext cx="1576221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Researching biomaterials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Researching Extinction Rebellion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Researching activism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745223-AD66-AB8E-53BE-BC3ADDF4843E}"/>
              </a:ext>
            </a:extLst>
          </p:cNvPr>
          <p:cNvSpPr txBox="1"/>
          <p:nvPr/>
        </p:nvSpPr>
        <p:spPr>
          <a:xfrm>
            <a:off x="6052982" y="3087842"/>
            <a:ext cx="2499341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Experimented with the biomaterials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Sizing,water resistance and compostable and strongness testing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3D6CEB-A171-DC4F-962C-D7304A08FAC2}"/>
              </a:ext>
            </a:extLst>
          </p:cNvPr>
          <p:cNvSpPr txBox="1"/>
          <p:nvPr/>
        </p:nvSpPr>
        <p:spPr>
          <a:xfrm>
            <a:off x="9338683" y="3089069"/>
            <a:ext cx="2499341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latin typeface="Crimson Text" panose="02000503000000000000" pitchFamily="2" charset="77"/>
              </a:rPr>
              <a:t>Coloration of the materials</a:t>
            </a:r>
          </a:p>
          <a:p>
            <a:endParaRPr lang="en-NL" dirty="0">
              <a:latin typeface="Crimson Text" panose="02000503000000000000" pitchFamily="2" charset="77"/>
            </a:endParaRPr>
          </a:p>
          <a:p>
            <a:r>
              <a:rPr lang="en-NL" dirty="0">
                <a:latin typeface="Crimson Text" panose="02000503000000000000" pitchFamily="2" charset="77"/>
              </a:rPr>
              <a:t>Sizing up to bigger scale</a:t>
            </a:r>
          </a:p>
        </p:txBody>
      </p:sp>
      <p:pic>
        <p:nvPicPr>
          <p:cNvPr id="8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D3035AD0-B589-89EF-E116-87240F07A1D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57"/>
          <a:stretch/>
        </p:blipFill>
        <p:spPr>
          <a:xfrm>
            <a:off x="0" y="0"/>
            <a:ext cx="1727054" cy="2117208"/>
          </a:xfrm>
          <a:prstGeom prst="rect">
            <a:avLst/>
          </a:prstGeom>
        </p:spPr>
      </p:pic>
      <p:pic>
        <p:nvPicPr>
          <p:cNvPr id="10" name="Picture 2" descr="Waag - Libelle Service">
            <a:extLst>
              <a:ext uri="{FF2B5EF4-FFF2-40B4-BE49-F238E27FC236}">
                <a16:creationId xmlns:a16="http://schemas.microsoft.com/office/drawing/2014/main" id="{5569270A-CEB7-A0A8-0276-DB7F9BBB63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869811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11CFF4C-B94D-D03C-1F25-5CC914F116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n>
                <a:solidFill>
                  <a:schemeClr val="bg2">
                    <a:lumMod val="75000"/>
                  </a:schemeClr>
                </a:solidFill>
              </a:ln>
            </a:endParaRPr>
          </a:p>
        </p:txBody>
      </p:sp>
      <p:pic>
        <p:nvPicPr>
          <p:cNvPr id="3" name="Picture 2" descr="A collage of images of a couple of objects&#10;&#10;Description automatically generated">
            <a:extLst>
              <a:ext uri="{FF2B5EF4-FFF2-40B4-BE49-F238E27FC236}">
                <a16:creationId xmlns:a16="http://schemas.microsoft.com/office/drawing/2014/main" id="{C3751511-5633-DA1A-32A3-6EA1421CC13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9235" y="139165"/>
            <a:ext cx="5646265" cy="1753809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8" name="Picture 7" descr="A collection of different colors of paint&#10;&#10;Description automatically generated with medium confidence">
            <a:extLst>
              <a:ext uri="{FF2B5EF4-FFF2-40B4-BE49-F238E27FC236}">
                <a16:creationId xmlns:a16="http://schemas.microsoft.com/office/drawing/2014/main" id="{2C7EE4CF-3A47-713C-5293-D69AD74307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56" y="2138099"/>
            <a:ext cx="11837403" cy="4283672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37C5AC-A595-18A1-EEED-C1412DE660F9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pic>
        <p:nvPicPr>
          <p:cNvPr id="9" name="Picture 2" descr="Waag - Libelle Service">
            <a:extLst>
              <a:ext uri="{FF2B5EF4-FFF2-40B4-BE49-F238E27FC236}">
                <a16:creationId xmlns:a16="http://schemas.microsoft.com/office/drawing/2014/main" id="{AE57EAE2-3B14-F59B-9AAC-0F08820BDE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55972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BD92E0-2F44-4E51-360B-4026B8785A22}"/>
              </a:ext>
            </a:extLst>
          </p:cNvPr>
          <p:cNvSpPr txBox="1"/>
          <p:nvPr/>
        </p:nvSpPr>
        <p:spPr>
          <a:xfrm>
            <a:off x="1854746" y="210365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Intertwined activities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325F38-299D-F6BA-3BE3-DE26AB36A451}"/>
              </a:ext>
            </a:extLst>
          </p:cNvPr>
          <p:cNvSpPr txBox="1"/>
          <p:nvPr/>
        </p:nvSpPr>
        <p:spPr>
          <a:xfrm>
            <a:off x="100885" y="2505870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FUCXED CAPS" pitchFamily="2" charset="77"/>
                <a:cs typeface="Al Nile" pitchFamily="2" charset="-78"/>
              </a:rPr>
              <a:t>Protesting</a:t>
            </a:r>
            <a:endParaRPr lang="en-NL" sz="2400" dirty="0"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F5AB51-7A9B-97E2-1D64-047C7201378E}"/>
              </a:ext>
            </a:extLst>
          </p:cNvPr>
          <p:cNvSpPr txBox="1"/>
          <p:nvPr/>
        </p:nvSpPr>
        <p:spPr>
          <a:xfrm>
            <a:off x="3344828" y="2505870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FUCXED CAPS" pitchFamily="2" charset="77"/>
                <a:cs typeface="Al Nile" pitchFamily="2" charset="-78"/>
              </a:rPr>
              <a:t>Generating Design ideas</a:t>
            </a:r>
            <a:endParaRPr lang="en-NL" sz="2400" dirty="0"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CD8AC2-69EC-30C0-020D-B5F1A16D78EB}"/>
              </a:ext>
            </a:extLst>
          </p:cNvPr>
          <p:cNvSpPr txBox="1"/>
          <p:nvPr/>
        </p:nvSpPr>
        <p:spPr>
          <a:xfrm>
            <a:off x="8959135" y="2505869"/>
            <a:ext cx="3042357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FUCXED CAPS" pitchFamily="2" charset="77"/>
                <a:cs typeface="Al Nile" pitchFamily="2" charset="-78"/>
              </a:rPr>
              <a:t>De </a:t>
            </a:r>
            <a:r>
              <a:rPr lang="en-GB" sz="2400" dirty="0" err="1">
                <a:latin typeface="FUCXED CAPS" pitchFamily="2" charset="77"/>
                <a:cs typeface="Al Nile" pitchFamily="2" charset="-78"/>
              </a:rPr>
              <a:t>waag</a:t>
            </a:r>
            <a:r>
              <a:rPr lang="en-GB" sz="2400" dirty="0">
                <a:latin typeface="FUCXED CAPS" pitchFamily="2" charset="77"/>
                <a:cs typeface="Al Nile" pitchFamily="2" charset="-78"/>
              </a:rPr>
              <a:t> projects</a:t>
            </a:r>
            <a:endParaRPr lang="en-NL" sz="2400" dirty="0">
              <a:latin typeface="FUCXED CAPS" pitchFamily="2" charset="77"/>
              <a:cs typeface="Al Nile" pitchFamily="2" charset="-78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EB9CC3A-96E2-17CE-6279-EFF83F884911}"/>
              </a:ext>
            </a:extLst>
          </p:cNvPr>
          <p:cNvCxnSpPr/>
          <p:nvPr/>
        </p:nvCxnSpPr>
        <p:spPr>
          <a:xfrm flipV="1">
            <a:off x="3307562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DFDA47-A1F7-3534-A707-657B7791505C}"/>
              </a:ext>
            </a:extLst>
          </p:cNvPr>
          <p:cNvCxnSpPr/>
          <p:nvPr/>
        </p:nvCxnSpPr>
        <p:spPr>
          <a:xfrm flipV="1">
            <a:off x="8916529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19" name="Picture 18" descr="A group of police officers and a child&#10;&#10;Description automatically generated">
            <a:extLst>
              <a:ext uri="{FF2B5EF4-FFF2-40B4-BE49-F238E27FC236}">
                <a16:creationId xmlns:a16="http://schemas.microsoft.com/office/drawing/2014/main" id="{BF933F14-D910-EB7B-D649-87335B58B8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7721" y="4707899"/>
            <a:ext cx="2627682" cy="1478071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21" name="Picture 20" descr="A group of people holding signs&#10;&#10;Description automatically generated">
            <a:extLst>
              <a:ext uri="{FF2B5EF4-FFF2-40B4-BE49-F238E27FC236}">
                <a16:creationId xmlns:a16="http://schemas.microsoft.com/office/drawing/2014/main" id="{E392C245-9921-6ADE-49C9-230015D2E1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7720" y="3087682"/>
            <a:ext cx="2638185" cy="1478071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22" name="Picture 21" descr="A person wearing a green robe&#10;&#10;Description automatically generated">
            <a:extLst>
              <a:ext uri="{FF2B5EF4-FFF2-40B4-BE49-F238E27FC236}">
                <a16:creationId xmlns:a16="http://schemas.microsoft.com/office/drawing/2014/main" id="{BFC3D4BE-7B98-5551-E4C3-1108B15135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11722" y="2931975"/>
            <a:ext cx="1228429" cy="2192602"/>
          </a:xfrm>
          <a:prstGeom prst="rect">
            <a:avLst/>
          </a:prstGeom>
        </p:spPr>
      </p:pic>
      <p:pic>
        <p:nvPicPr>
          <p:cNvPr id="23" name="Picture 22" descr="A person in a green robe&#10;&#10;Description automatically generated">
            <a:extLst>
              <a:ext uri="{FF2B5EF4-FFF2-40B4-BE49-F238E27FC236}">
                <a16:creationId xmlns:a16="http://schemas.microsoft.com/office/drawing/2014/main" id="{EC39F8F2-E1A2-158B-EF18-D6A433801AF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26786" y="2926058"/>
            <a:ext cx="1228429" cy="2192602"/>
          </a:xfrm>
          <a:prstGeom prst="rect">
            <a:avLst/>
          </a:prstGeom>
        </p:spPr>
      </p:pic>
      <p:pic>
        <p:nvPicPr>
          <p:cNvPr id="24" name="Picture 23" descr="A person wearing a green outfit&#10;&#10;Description automatically generated">
            <a:extLst>
              <a:ext uri="{FF2B5EF4-FFF2-40B4-BE49-F238E27FC236}">
                <a16:creationId xmlns:a16="http://schemas.microsoft.com/office/drawing/2014/main" id="{841E5D8E-836C-2A0B-66CA-7CCF2246347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030760" y="2920618"/>
            <a:ext cx="1228429" cy="2192602"/>
          </a:xfrm>
          <a:prstGeom prst="rect">
            <a:avLst/>
          </a:prstGeom>
        </p:spPr>
      </p:pic>
      <p:pic>
        <p:nvPicPr>
          <p:cNvPr id="25" name="Picture 24" descr="A person wearing a yellow suit&#10;&#10;Description automatically generated">
            <a:extLst>
              <a:ext uri="{FF2B5EF4-FFF2-40B4-BE49-F238E27FC236}">
                <a16:creationId xmlns:a16="http://schemas.microsoft.com/office/drawing/2014/main" id="{24DA1477-59ED-AA6A-D556-F2A6A1B94292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785809" y="4583785"/>
            <a:ext cx="1631368" cy="2305848"/>
          </a:xfrm>
          <a:prstGeom prst="rect">
            <a:avLst/>
          </a:prstGeom>
        </p:spPr>
      </p:pic>
      <p:pic>
        <p:nvPicPr>
          <p:cNvPr id="26" name="Picture 25" descr="A person in a yellow suit&#10;&#10;Description automatically generated">
            <a:extLst>
              <a:ext uri="{FF2B5EF4-FFF2-40B4-BE49-F238E27FC236}">
                <a16:creationId xmlns:a16="http://schemas.microsoft.com/office/drawing/2014/main" id="{803D4CD9-BF93-89C8-B8D2-7A48385148BE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612073" y="4539132"/>
            <a:ext cx="1631368" cy="2305848"/>
          </a:xfrm>
          <a:prstGeom prst="rect">
            <a:avLst/>
          </a:prstGeom>
        </p:spPr>
      </p:pic>
      <p:pic>
        <p:nvPicPr>
          <p:cNvPr id="27" name="Picture 26" descr="A person in a yellow suit&#10;&#10;Description automatically generated">
            <a:extLst>
              <a:ext uri="{FF2B5EF4-FFF2-40B4-BE49-F238E27FC236}">
                <a16:creationId xmlns:a16="http://schemas.microsoft.com/office/drawing/2014/main" id="{32D79FA0-EF11-DFCF-2376-3A9C86D0096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338843" y="4570184"/>
            <a:ext cx="1631368" cy="2305848"/>
          </a:xfrm>
          <a:prstGeom prst="rect">
            <a:avLst/>
          </a:prstGeom>
        </p:spPr>
      </p:pic>
      <p:pic>
        <p:nvPicPr>
          <p:cNvPr id="28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A7BC9F87-5790-DB07-0FF5-76B7071EF6D9}"/>
              </a:ext>
            </a:extLst>
          </p:cNvPr>
          <p:cNvPicPr>
            <a:picLocks noChangeAspect="1"/>
          </p:cNvPicPr>
          <p:nvPr/>
        </p:nvPicPr>
        <p:blipFill rotWithShape="1">
          <a:blip r:embed="rId11"/>
          <a:srcRect t="8057"/>
          <a:stretch/>
        </p:blipFill>
        <p:spPr>
          <a:xfrm>
            <a:off x="0" y="0"/>
            <a:ext cx="1727054" cy="2117208"/>
          </a:xfrm>
          <a:prstGeom prst="rect">
            <a:avLst/>
          </a:prstGeom>
        </p:spPr>
      </p:pic>
      <p:pic>
        <p:nvPicPr>
          <p:cNvPr id="29" name="Picture 2" descr="Waag - Libelle Service">
            <a:extLst>
              <a:ext uri="{FF2B5EF4-FFF2-40B4-BE49-F238E27FC236}">
                <a16:creationId xmlns:a16="http://schemas.microsoft.com/office/drawing/2014/main" id="{6B276764-D523-1AC8-352B-2F0EEC2E61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1" name="Picture 30" descr="A group of plastic pieces on a white surface&#10;&#10;Description automatically generated">
            <a:extLst>
              <a:ext uri="{FF2B5EF4-FFF2-40B4-BE49-F238E27FC236}">
                <a16:creationId xmlns:a16="http://schemas.microsoft.com/office/drawing/2014/main" id="{E26E3F3C-A7F6-CD97-885B-6DFB335848A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 rot="5400000">
            <a:off x="8473484" y="3767534"/>
            <a:ext cx="2774446" cy="1310155"/>
          </a:xfrm>
          <a:prstGeom prst="rect">
            <a:avLst/>
          </a:prstGeom>
        </p:spPr>
      </p:pic>
      <p:pic>
        <p:nvPicPr>
          <p:cNvPr id="33" name="Picture 32" descr="A yellow and grey object with a black text&#10;&#10;Description automatically generated">
            <a:extLst>
              <a:ext uri="{FF2B5EF4-FFF2-40B4-BE49-F238E27FC236}">
                <a16:creationId xmlns:a16="http://schemas.microsoft.com/office/drawing/2014/main" id="{2818D825-3B8D-FDFC-96B8-4050DB4A7A83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 rot="5400000">
            <a:off x="10015122" y="3767535"/>
            <a:ext cx="2774447" cy="13101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782019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BD92E0-2F44-4E51-360B-4026B8785A22}"/>
              </a:ext>
            </a:extLst>
          </p:cNvPr>
          <p:cNvSpPr txBox="1"/>
          <p:nvPr/>
        </p:nvSpPr>
        <p:spPr>
          <a:xfrm>
            <a:off x="2792430" y="187126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future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F5AB51-7A9B-97E2-1D64-047C7201378E}"/>
              </a:ext>
            </a:extLst>
          </p:cNvPr>
          <p:cNvSpPr txBox="1"/>
          <p:nvPr/>
        </p:nvSpPr>
        <p:spPr>
          <a:xfrm>
            <a:off x="540527" y="2567604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FUCXED CAPS" pitchFamily="2" charset="77"/>
                <a:cs typeface="Al Nile" pitchFamily="2" charset="-78"/>
              </a:rPr>
              <a:t>planning</a:t>
            </a:r>
            <a:endParaRPr lang="en-NL" sz="2400" dirty="0">
              <a:latin typeface="FUCXED CAPS" pitchFamily="2" charset="77"/>
              <a:cs typeface="Al Nile" pitchFamily="2" charset="-78"/>
            </a:endParaRP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C59DE71-B303-3A71-C0D3-9AF82B8D86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4339519"/>
              </p:ext>
            </p:extLst>
          </p:nvPr>
        </p:nvGraphicFramePr>
        <p:xfrm>
          <a:off x="540527" y="3308519"/>
          <a:ext cx="11110945" cy="2289923"/>
        </p:xfrm>
        <a:graphic>
          <a:graphicData uri="http://schemas.openxmlformats.org/drawingml/2006/table">
            <a:tbl>
              <a:tblPr firstRow="1" bandRow="1">
                <a:tableStyleId>{9D7B26C5-4107-4FEC-AEDC-1716B250A1EF}</a:tableStyleId>
              </a:tblPr>
              <a:tblGrid>
                <a:gridCol w="955964">
                  <a:extLst>
                    <a:ext uri="{9D8B030D-6E8A-4147-A177-3AD203B41FA5}">
                      <a16:colId xmlns:a16="http://schemas.microsoft.com/office/drawing/2014/main" val="3180600591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1406240777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1772265625"/>
                    </a:ext>
                  </a:extLst>
                </a:gridCol>
                <a:gridCol w="1551305">
                  <a:extLst>
                    <a:ext uri="{9D8B030D-6E8A-4147-A177-3AD203B41FA5}">
                      <a16:colId xmlns:a16="http://schemas.microsoft.com/office/drawing/2014/main" val="28215270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118485807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642055856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052687132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3884024469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1077889685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2524372179"/>
                    </a:ext>
                  </a:extLst>
                </a:gridCol>
                <a:gridCol w="955964">
                  <a:extLst>
                    <a:ext uri="{9D8B030D-6E8A-4147-A177-3AD203B41FA5}">
                      <a16:colId xmlns:a16="http://schemas.microsoft.com/office/drawing/2014/main" val="732028920"/>
                    </a:ext>
                  </a:extLst>
                </a:gridCol>
              </a:tblGrid>
              <a:tr h="461123">
                <a:tc>
                  <a:txBody>
                    <a:bodyPr/>
                    <a:lstStyle/>
                    <a:p>
                      <a:pPr algn="ctr"/>
                      <a:r>
                        <a:rPr lang="en-NL" sz="1600" b="0" dirty="0">
                          <a:latin typeface="Crimson Text" panose="02000503000000000000" pitchFamily="2" charset="77"/>
                        </a:rPr>
                        <a:t>Aug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0" dirty="0">
                          <a:latin typeface="Crimson Text" panose="02000503000000000000" pitchFamily="2" charset="77"/>
                        </a:rPr>
                        <a:t>Sept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0" dirty="0">
                          <a:latin typeface="Crimson Text" panose="02000503000000000000" pitchFamily="2" charset="77"/>
                        </a:rPr>
                        <a:t>Oct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0" dirty="0">
                          <a:latin typeface="Crimson Text" panose="02000503000000000000" pitchFamily="2" charset="77"/>
                        </a:rPr>
                        <a:t>Nov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0" dirty="0">
                          <a:latin typeface="Crimson Text" panose="02000503000000000000" pitchFamily="2" charset="77"/>
                        </a:rPr>
                        <a:t>Dec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0" dirty="0">
                          <a:latin typeface="Crimson Text" panose="02000503000000000000" pitchFamily="2" charset="77"/>
                        </a:rPr>
                        <a:t>Jan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0" dirty="0">
                          <a:latin typeface="Crimson Text" panose="02000503000000000000" pitchFamily="2" charset="77"/>
                        </a:rPr>
                        <a:t>Feb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0" dirty="0">
                          <a:latin typeface="Crimson Text" panose="02000503000000000000" pitchFamily="2" charset="77"/>
                        </a:rPr>
                        <a:t>Maart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0" dirty="0">
                          <a:latin typeface="Crimson Text" panose="02000503000000000000" pitchFamily="2" charset="77"/>
                        </a:rPr>
                        <a:t>April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0" dirty="0">
                          <a:latin typeface="Crimson Text" panose="02000503000000000000" pitchFamily="2" charset="77"/>
                        </a:rPr>
                        <a:t>Mei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600" b="0" dirty="0">
                          <a:latin typeface="Crimson Text" panose="02000503000000000000" pitchFamily="2" charset="77"/>
                        </a:rPr>
                        <a:t>Juni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0473904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research paper</a:t>
                      </a: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Rebel Interviews</a:t>
                      </a: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little samples</a:t>
                      </a: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fabric recipes</a:t>
                      </a: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1200" dirty="0">
                          <a:latin typeface="Crimson Text" panose="02000503000000000000" pitchFamily="2" charset="77"/>
                        </a:rPr>
                        <a:t>F</a:t>
                      </a:r>
                      <a:r>
                        <a:rPr lang="en-NL" sz="1200" dirty="0">
                          <a:latin typeface="Crimson Text" panose="02000503000000000000" pitchFamily="2" charset="77"/>
                        </a:rPr>
                        <a:t>inished molds</a:t>
                      </a: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3D samples of finishings</a:t>
                      </a: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big materials in molds</a:t>
                      </a: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design ideas (6 looks)</a:t>
                      </a: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toiles</a:t>
                      </a:r>
                    </a:p>
                    <a:p>
                      <a:pPr algn="ctr"/>
                      <a:endParaRPr lang="en-NL" sz="1200" dirty="0">
                        <a:latin typeface="Crimson Text" panose="02000503000000000000" pitchFamily="2" charset="77"/>
                      </a:endParaRP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all digital designs</a:t>
                      </a: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physical look(s)</a:t>
                      </a:r>
                    </a:p>
                  </a:txBody>
                  <a:tcPr anchor="ctr">
                    <a:lnB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41245687"/>
                  </a:ext>
                </a:extLst>
              </a:tr>
              <a:tr h="827431"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website understanding for documentation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research on civil disobedience</a:t>
                      </a:r>
                    </a:p>
                    <a:p>
                      <a:pPr algn="ctr"/>
                      <a:endParaRPr lang="en-NL" sz="1200" dirty="0">
                        <a:latin typeface="Crimson Text" panose="02000503000000000000" pitchFamily="2" charset="77"/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understanding De Waag and machines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NL" sz="1200" dirty="0">
                        <a:latin typeface="Crimson Text" panose="02000503000000000000" pitchFamily="2" charset="77"/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color research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archetypical garment study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digitalising materials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NL" sz="1200" dirty="0">
                        <a:latin typeface="Crimson Text" panose="02000503000000000000" pitchFamily="2" charset="77"/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finishings for garments 3D printed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line up + finished renders</a:t>
                      </a:r>
                    </a:p>
                    <a:p>
                      <a:pPr algn="ctr"/>
                      <a:endParaRPr lang="en-NL" sz="1200" dirty="0">
                        <a:latin typeface="Crimson Text" panose="02000503000000000000" pitchFamily="2" charset="77"/>
                      </a:endParaRP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NL" sz="1200" dirty="0">
                          <a:latin typeface="Crimson Text" panose="02000503000000000000" pitchFamily="2" charset="77"/>
                        </a:rPr>
                        <a:t>Finished photoshoot and other deliverables</a:t>
                      </a:r>
                    </a:p>
                  </a:txBody>
                  <a:tcPr anchor="ctr">
                    <a:lnT w="635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3978718"/>
                  </a:ext>
                </a:extLst>
              </a:tr>
            </a:tbl>
          </a:graphicData>
        </a:graphic>
      </p:graphicFrame>
      <p:pic>
        <p:nvPicPr>
          <p:cNvPr id="13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341C94A9-B939-4FB2-713E-2BC1ABD998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735" y="-248581"/>
            <a:ext cx="2458387" cy="3277850"/>
          </a:xfrm>
          <a:prstGeom prst="rect">
            <a:avLst/>
          </a:prstGeom>
        </p:spPr>
      </p:pic>
      <p:pic>
        <p:nvPicPr>
          <p:cNvPr id="15" name="Picture 2" descr="Waag - Libelle Service">
            <a:extLst>
              <a:ext uri="{FF2B5EF4-FFF2-40B4-BE49-F238E27FC236}">
                <a16:creationId xmlns:a16="http://schemas.microsoft.com/office/drawing/2014/main" id="{93535E74-8DB1-B1A8-04A9-7FFD0462AE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57DB5F7B-4D9F-5204-6BA3-A06E32E6AC45}"/>
              </a:ext>
            </a:extLst>
          </p:cNvPr>
          <p:cNvSpPr txBox="1"/>
          <p:nvPr/>
        </p:nvSpPr>
        <p:spPr>
          <a:xfrm>
            <a:off x="2792429" y="1259558"/>
            <a:ext cx="6378075" cy="1200329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FUCXED CAPS" pitchFamily="2" charset="77"/>
              </a:rPr>
              <a:t>A phygital open-source biodegradable collection that can be worn during and supports an Extinction Rebellion blockade</a:t>
            </a:r>
          </a:p>
        </p:txBody>
      </p:sp>
      <p:pic>
        <p:nvPicPr>
          <p:cNvPr id="17" name="Google Shape;1056;p214">
            <a:extLst>
              <a:ext uri="{FF2B5EF4-FFF2-40B4-BE49-F238E27FC236}">
                <a16:creationId xmlns:a16="http://schemas.microsoft.com/office/drawing/2014/main" id="{7835009B-7351-51B9-9DA8-F89D58A8F00B}"/>
              </a:ext>
            </a:extLst>
          </p:cNvPr>
          <p:cNvPicPr/>
          <p:nvPr/>
        </p:nvPicPr>
        <p:blipFill>
          <a:blip r:embed="rId5">
            <a:alphaModFix/>
          </a:blip>
          <a:stretch/>
        </p:blipFill>
        <p:spPr bwMode="auto">
          <a:xfrm>
            <a:off x="8878956" y="998357"/>
            <a:ext cx="824088" cy="1557638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8143267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Waag - Libelle Service">
            <a:extLst>
              <a:ext uri="{FF2B5EF4-FFF2-40B4-BE49-F238E27FC236}">
                <a16:creationId xmlns:a16="http://schemas.microsoft.com/office/drawing/2014/main" id="{37715FB9-7F04-A2EF-AB9F-EB58A74E2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06856" y="176582"/>
            <a:ext cx="2458388" cy="5709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BD92E0-2F44-4E51-360B-4026B8785A22}"/>
              </a:ext>
            </a:extLst>
          </p:cNvPr>
          <p:cNvSpPr txBox="1"/>
          <p:nvPr/>
        </p:nvSpPr>
        <p:spPr>
          <a:xfrm>
            <a:off x="556591" y="462072"/>
            <a:ext cx="630015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6600" dirty="0">
                <a:latin typeface="FUCXED CAPS" pitchFamily="2" charset="77"/>
                <a:cs typeface="Al Nile" pitchFamily="2" charset="-78"/>
              </a:rPr>
              <a:t>Questions?</a:t>
            </a:r>
          </a:p>
        </p:txBody>
      </p:sp>
      <p:pic>
        <p:nvPicPr>
          <p:cNvPr id="13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341C94A9-B939-4FB2-713E-2BC1ABD998E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3017" y="904294"/>
            <a:ext cx="4881592" cy="65087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698087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building with a large roof&#10;&#10;Description automatically generated with medium confidence">
            <a:extLst>
              <a:ext uri="{FF2B5EF4-FFF2-40B4-BE49-F238E27FC236}">
                <a16:creationId xmlns:a16="http://schemas.microsoft.com/office/drawing/2014/main" id="{7A399A58-928C-E151-AD19-8AA6D76883D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756" y="118533"/>
            <a:ext cx="8133825" cy="6620933"/>
          </a:xfrm>
          <a:prstGeom prst="rect">
            <a:avLst/>
          </a:prstGeom>
        </p:spPr>
      </p:pic>
      <p:pic>
        <p:nvPicPr>
          <p:cNvPr id="9" name="Picture 2" descr="Waag - Libelle Service">
            <a:extLst>
              <a:ext uri="{FF2B5EF4-FFF2-40B4-BE49-F238E27FC236}">
                <a16:creationId xmlns:a16="http://schemas.microsoft.com/office/drawing/2014/main" id="{37715FB9-7F04-A2EF-AB9F-EB58A74E2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330270"/>
            <a:ext cx="5905500" cy="1371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BD92E0-2F44-4E51-360B-4026B8785A22}"/>
              </a:ext>
            </a:extLst>
          </p:cNvPr>
          <p:cNvSpPr txBox="1"/>
          <p:nvPr/>
        </p:nvSpPr>
        <p:spPr>
          <a:xfrm>
            <a:off x="8493778" y="1913607"/>
            <a:ext cx="3507722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The company</a:t>
            </a:r>
          </a:p>
          <a:p>
            <a:endParaRPr lang="en-NL" sz="2400" dirty="0">
              <a:latin typeface="FUCXED CAPS" pitchFamily="2" charset="77"/>
              <a:cs typeface="Al Nile" pitchFamily="2" charset="-78"/>
            </a:endParaRPr>
          </a:p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General process</a:t>
            </a:r>
          </a:p>
          <a:p>
            <a:endParaRPr lang="en-NL" sz="2400" dirty="0">
              <a:latin typeface="FUCXED CAPS" pitchFamily="2" charset="77"/>
              <a:cs typeface="Al Nile" pitchFamily="2" charset="-78"/>
            </a:endParaRPr>
          </a:p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Intertwined activities</a:t>
            </a:r>
          </a:p>
          <a:p>
            <a:endParaRPr lang="en-NL" sz="2400" dirty="0">
              <a:latin typeface="FUCXED CAPS" pitchFamily="2" charset="77"/>
              <a:cs typeface="Al Nile" pitchFamily="2" charset="-78"/>
            </a:endParaRPr>
          </a:p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Future </a:t>
            </a:r>
          </a:p>
        </p:txBody>
      </p:sp>
      <p:pic>
        <p:nvPicPr>
          <p:cNvPr id="4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1132D51E-30C5-944E-5397-D15C13F3D87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92909" y="4452729"/>
            <a:ext cx="1943141" cy="259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42567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Waag - Libelle Service">
            <a:extLst>
              <a:ext uri="{FF2B5EF4-FFF2-40B4-BE49-F238E27FC236}">
                <a16:creationId xmlns:a16="http://schemas.microsoft.com/office/drawing/2014/main" id="{37715FB9-7F04-A2EF-AB9F-EB58A74E2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BD92E0-2F44-4E51-360B-4026B8785A22}"/>
              </a:ext>
            </a:extLst>
          </p:cNvPr>
          <p:cNvSpPr txBox="1"/>
          <p:nvPr/>
        </p:nvSpPr>
        <p:spPr>
          <a:xfrm>
            <a:off x="1727054" y="187126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The company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CD8AC2-69EC-30C0-020D-B5F1A16D78EB}"/>
              </a:ext>
            </a:extLst>
          </p:cNvPr>
          <p:cNvSpPr txBox="1"/>
          <p:nvPr/>
        </p:nvSpPr>
        <p:spPr>
          <a:xfrm>
            <a:off x="6197604" y="2505869"/>
            <a:ext cx="5830958" cy="267765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400" b="0" i="0" dirty="0" err="1">
                <a:solidFill>
                  <a:srgbClr val="000000"/>
                </a:solidFill>
                <a:effectLst/>
                <a:latin typeface="Crimson Text" panose="02000503000000000000" pitchFamily="2" charset="77"/>
              </a:rPr>
              <a:t>Futurelab</a:t>
            </a:r>
            <a:r>
              <a:rPr lang="en-GB" sz="2400" b="0" i="0" dirty="0">
                <a:solidFill>
                  <a:srgbClr val="000000"/>
                </a:solidFill>
                <a:effectLst/>
                <a:latin typeface="Crimson Text" panose="02000503000000000000" pitchFamily="2" charset="77"/>
              </a:rPr>
              <a:t> for technology and society</a:t>
            </a:r>
          </a:p>
          <a:p>
            <a:pPr algn="l"/>
            <a:endParaRPr lang="en-GB" sz="2400" dirty="0">
              <a:solidFill>
                <a:srgbClr val="000000"/>
              </a:solidFill>
              <a:latin typeface="Crimson Text" panose="02000503000000000000" pitchFamily="2" charset="77"/>
            </a:endParaRPr>
          </a:p>
          <a:p>
            <a:pPr algn="l"/>
            <a:r>
              <a:rPr lang="en-GB" sz="2400" dirty="0">
                <a:solidFill>
                  <a:srgbClr val="000000"/>
                </a:solidFill>
                <a:latin typeface="Crimson Text" panose="02000503000000000000" pitchFamily="2" charset="77"/>
              </a:rPr>
              <a:t>Inter</a:t>
            </a:r>
            <a:r>
              <a:rPr lang="en-GB" sz="2400" b="0" i="0" dirty="0">
                <a:solidFill>
                  <a:srgbClr val="000000"/>
                </a:solidFill>
                <a:effectLst/>
                <a:latin typeface="Crimson Text" panose="02000503000000000000" pitchFamily="2" charset="77"/>
              </a:rPr>
              <a:t>disciplinary team of designers, artists and scientists, utilising public research methods in the realms of technology and society. </a:t>
            </a:r>
          </a:p>
          <a:p>
            <a:pPr algn="l"/>
            <a:endParaRPr lang="en-GB" sz="2400" dirty="0">
              <a:solidFill>
                <a:srgbClr val="000000"/>
              </a:solidFill>
              <a:latin typeface="Crimson Text" panose="02000503000000000000" pitchFamily="2" charset="77"/>
            </a:endParaRPr>
          </a:p>
          <a:p>
            <a:pPr algn="l"/>
            <a:r>
              <a:rPr lang="en-GB" sz="2400" dirty="0">
                <a:solidFill>
                  <a:srgbClr val="000000"/>
                </a:solidFill>
                <a:latin typeface="Crimson Text" panose="02000503000000000000" pitchFamily="2" charset="77"/>
              </a:rPr>
              <a:t>O</a:t>
            </a:r>
            <a:r>
              <a:rPr lang="en-GB" sz="2400" b="0" i="0" dirty="0">
                <a:solidFill>
                  <a:srgbClr val="000000"/>
                </a:solidFill>
                <a:effectLst/>
                <a:latin typeface="Crimson Text" panose="02000503000000000000" pitchFamily="2" charset="77"/>
              </a:rPr>
              <a:t>pen, honest and inclusive future.</a:t>
            </a:r>
          </a:p>
        </p:txBody>
      </p:sp>
      <p:pic>
        <p:nvPicPr>
          <p:cNvPr id="20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DBF2D0B6-B82C-8960-DC6F-4756908D60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57"/>
          <a:stretch/>
        </p:blipFill>
        <p:spPr>
          <a:xfrm>
            <a:off x="0" y="0"/>
            <a:ext cx="1727054" cy="2117208"/>
          </a:xfrm>
          <a:prstGeom prst="rect">
            <a:avLst/>
          </a:prstGeom>
        </p:spPr>
      </p:pic>
      <p:pic>
        <p:nvPicPr>
          <p:cNvPr id="21" name="Picture 20" descr="A building with a large roof&#10;&#10;Description automatically generated with medium confidence">
            <a:extLst>
              <a:ext uri="{FF2B5EF4-FFF2-40B4-BE49-F238E27FC236}">
                <a16:creationId xmlns:a16="http://schemas.microsoft.com/office/drawing/2014/main" id="{4A027718-F14D-346F-D537-DB6BEEFD16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043" y="1993066"/>
            <a:ext cx="5830958" cy="474639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63BEEA3-2B13-2FEC-3DA7-B7EB4E40016F}"/>
              </a:ext>
            </a:extLst>
          </p:cNvPr>
          <p:cNvSpPr txBox="1"/>
          <p:nvPr/>
        </p:nvSpPr>
        <p:spPr>
          <a:xfrm>
            <a:off x="1727054" y="500866"/>
            <a:ext cx="44705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spc="-300" dirty="0">
                <a:latin typeface="FUCXED CAPS" pitchFamily="2" charset="77"/>
                <a:cs typeface="Al Nile" pitchFamily="2" charset="-78"/>
              </a:rPr>
              <a:t>De </a:t>
            </a:r>
            <a:r>
              <a:rPr lang="en-GB" sz="8800" spc="-300" dirty="0" err="1">
                <a:latin typeface="FUCXED CAPS" pitchFamily="2" charset="77"/>
                <a:cs typeface="Al Nile" pitchFamily="2" charset="-78"/>
              </a:rPr>
              <a:t>Waag</a:t>
            </a:r>
            <a:endParaRPr lang="en-NL" sz="8800" spc="-300" dirty="0">
              <a:latin typeface="FUCXED CAPS" pitchFamily="2" charset="77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044736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Waag - Libelle Service">
            <a:extLst>
              <a:ext uri="{FF2B5EF4-FFF2-40B4-BE49-F238E27FC236}">
                <a16:creationId xmlns:a16="http://schemas.microsoft.com/office/drawing/2014/main" id="{37715FB9-7F04-A2EF-AB9F-EB58A74E2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BD92E0-2F44-4E51-360B-4026B8785A22}"/>
              </a:ext>
            </a:extLst>
          </p:cNvPr>
          <p:cNvSpPr txBox="1"/>
          <p:nvPr/>
        </p:nvSpPr>
        <p:spPr>
          <a:xfrm>
            <a:off x="1727054" y="187126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The company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CD8AC2-69EC-30C0-020D-B5F1A16D78EB}"/>
              </a:ext>
            </a:extLst>
          </p:cNvPr>
          <p:cNvSpPr txBox="1"/>
          <p:nvPr/>
        </p:nvSpPr>
        <p:spPr>
          <a:xfrm>
            <a:off x="6197604" y="2505869"/>
            <a:ext cx="5830958" cy="2308324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l"/>
            <a:r>
              <a:rPr lang="en-GB" sz="2400" dirty="0" err="1">
                <a:solidFill>
                  <a:srgbClr val="000000"/>
                </a:solidFill>
                <a:latin typeface="Crimson Text" panose="02000503000000000000" pitchFamily="2" charset="77"/>
              </a:rPr>
              <a:t>F</a:t>
            </a:r>
            <a:r>
              <a:rPr lang="en-GB" sz="2400" dirty="0" err="1">
                <a:solidFill>
                  <a:srgbClr val="000000"/>
                </a:solidFill>
                <a:effectLst/>
                <a:latin typeface="Crimson Text" panose="02000503000000000000" pitchFamily="2" charset="77"/>
              </a:rPr>
              <a:t>ablab</a:t>
            </a:r>
            <a:r>
              <a:rPr lang="en-GB" sz="2400" dirty="0">
                <a:solidFill>
                  <a:srgbClr val="000000"/>
                </a:solidFill>
                <a:effectLst/>
                <a:latin typeface="Crimson Text" panose="02000503000000000000" pitchFamily="2" charset="77"/>
              </a:rPr>
              <a:t> is a workplace that offers access to a number of computer-controlled prototyping machines, where users can convert their ideas into tangible products. </a:t>
            </a:r>
          </a:p>
          <a:p>
            <a:pPr algn="l"/>
            <a:endParaRPr lang="en-GB" sz="2400" dirty="0">
              <a:solidFill>
                <a:srgbClr val="000000"/>
              </a:solidFill>
              <a:latin typeface="Crimson Text" panose="02000503000000000000" pitchFamily="2" charset="77"/>
            </a:endParaRPr>
          </a:p>
          <a:p>
            <a:pPr algn="l"/>
            <a:r>
              <a:rPr lang="en-GB" sz="2400" dirty="0">
                <a:solidFill>
                  <a:srgbClr val="000000"/>
                </a:solidFill>
                <a:effectLst/>
                <a:latin typeface="Crimson Text" panose="02000503000000000000" pitchFamily="2" charset="77"/>
              </a:rPr>
              <a:t>Interns can do their own projects</a:t>
            </a:r>
          </a:p>
        </p:txBody>
      </p:sp>
      <p:pic>
        <p:nvPicPr>
          <p:cNvPr id="20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DBF2D0B6-B82C-8960-DC6F-4756908D60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57"/>
          <a:stretch/>
        </p:blipFill>
        <p:spPr>
          <a:xfrm>
            <a:off x="0" y="0"/>
            <a:ext cx="1727054" cy="2117208"/>
          </a:xfrm>
          <a:prstGeom prst="rect">
            <a:avLst/>
          </a:prstGeom>
        </p:spPr>
      </p:pic>
      <p:pic>
        <p:nvPicPr>
          <p:cNvPr id="21" name="Picture 20" descr="A building with a large roof&#10;&#10;Description automatically generated with medium confidence">
            <a:extLst>
              <a:ext uri="{FF2B5EF4-FFF2-40B4-BE49-F238E27FC236}">
                <a16:creationId xmlns:a16="http://schemas.microsoft.com/office/drawing/2014/main" id="{4A027718-F14D-346F-D537-DB6BEEFD16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043" y="1993066"/>
            <a:ext cx="5830958" cy="474639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63BEEA3-2B13-2FEC-3DA7-B7EB4E40016F}"/>
              </a:ext>
            </a:extLst>
          </p:cNvPr>
          <p:cNvSpPr txBox="1"/>
          <p:nvPr/>
        </p:nvSpPr>
        <p:spPr>
          <a:xfrm>
            <a:off x="1727054" y="500866"/>
            <a:ext cx="44705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spc="-300" dirty="0" err="1">
                <a:latin typeface="FUCXED CAPS" pitchFamily="2" charset="77"/>
                <a:cs typeface="Al Nile" pitchFamily="2" charset="-78"/>
              </a:rPr>
              <a:t>fablab</a:t>
            </a:r>
            <a:endParaRPr lang="en-NL" sz="8800" spc="-300" dirty="0">
              <a:latin typeface="FUCXED CAPS" pitchFamily="2" charset="77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17299120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Waag - Libelle Service">
            <a:extLst>
              <a:ext uri="{FF2B5EF4-FFF2-40B4-BE49-F238E27FC236}">
                <a16:creationId xmlns:a16="http://schemas.microsoft.com/office/drawing/2014/main" id="{37715FB9-7F04-A2EF-AB9F-EB58A74E2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BD92E0-2F44-4E51-360B-4026B8785A22}"/>
              </a:ext>
            </a:extLst>
          </p:cNvPr>
          <p:cNvSpPr txBox="1"/>
          <p:nvPr/>
        </p:nvSpPr>
        <p:spPr>
          <a:xfrm>
            <a:off x="1727054" y="187126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The company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CD8AC2-69EC-30C0-020D-B5F1A16D78EB}"/>
              </a:ext>
            </a:extLst>
          </p:cNvPr>
          <p:cNvSpPr txBox="1"/>
          <p:nvPr/>
        </p:nvSpPr>
        <p:spPr>
          <a:xfrm>
            <a:off x="6197604" y="2505869"/>
            <a:ext cx="5830958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Crimson Text" panose="02000503000000000000" pitchFamily="2" charset="77"/>
              </a:rPr>
              <a:t>A phygital open-source biodegradable collection that can be worn during and supports an Extinction Rebellion blockade</a:t>
            </a:r>
          </a:p>
        </p:txBody>
      </p:sp>
      <p:pic>
        <p:nvPicPr>
          <p:cNvPr id="20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DBF2D0B6-B82C-8960-DC6F-4756908D60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57"/>
          <a:stretch/>
        </p:blipFill>
        <p:spPr>
          <a:xfrm>
            <a:off x="0" y="0"/>
            <a:ext cx="1727054" cy="2117208"/>
          </a:xfrm>
          <a:prstGeom prst="rect">
            <a:avLst/>
          </a:prstGeom>
        </p:spPr>
      </p:pic>
      <p:pic>
        <p:nvPicPr>
          <p:cNvPr id="21" name="Picture 20" descr="A building with a large roof&#10;&#10;Description automatically generated with medium confidence">
            <a:extLst>
              <a:ext uri="{FF2B5EF4-FFF2-40B4-BE49-F238E27FC236}">
                <a16:creationId xmlns:a16="http://schemas.microsoft.com/office/drawing/2014/main" id="{4A027718-F14D-346F-D537-DB6BEEFD167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043" y="1993066"/>
            <a:ext cx="5830958" cy="4746399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763BEEA3-2B13-2FEC-3DA7-B7EB4E40016F}"/>
              </a:ext>
            </a:extLst>
          </p:cNvPr>
          <p:cNvSpPr txBox="1"/>
          <p:nvPr/>
        </p:nvSpPr>
        <p:spPr>
          <a:xfrm>
            <a:off x="1727054" y="500866"/>
            <a:ext cx="447055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8800" spc="-300" dirty="0">
                <a:latin typeface="FUCXED CAPS" pitchFamily="2" charset="77"/>
                <a:cs typeface="Al Nile" pitchFamily="2" charset="-78"/>
              </a:rPr>
              <a:t>Project</a:t>
            </a:r>
            <a:endParaRPr lang="en-NL" sz="8800" spc="-300" dirty="0">
              <a:latin typeface="FUCXED CAPS" pitchFamily="2" charset="77"/>
              <a:cs typeface="Al Nile" pitchFamily="2" charset="-78"/>
            </a:endParaRPr>
          </a:p>
        </p:txBody>
      </p:sp>
    </p:spTree>
    <p:extLst>
      <p:ext uri="{BB962C8B-B14F-4D97-AF65-F5344CB8AC3E}">
        <p14:creationId xmlns:p14="http://schemas.microsoft.com/office/powerpoint/2010/main" val="7721127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2" descr="Waag - Libelle Service">
            <a:extLst>
              <a:ext uri="{FF2B5EF4-FFF2-40B4-BE49-F238E27FC236}">
                <a16:creationId xmlns:a16="http://schemas.microsoft.com/office/drawing/2014/main" id="{37715FB9-7F04-A2EF-AB9F-EB58A74E205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BD92E0-2F44-4E51-360B-4026B8785A22}"/>
              </a:ext>
            </a:extLst>
          </p:cNvPr>
          <p:cNvSpPr txBox="1"/>
          <p:nvPr/>
        </p:nvSpPr>
        <p:spPr>
          <a:xfrm>
            <a:off x="1727054" y="187126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General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325F38-299D-F6BA-3BE3-DE26AB36A451}"/>
              </a:ext>
            </a:extLst>
          </p:cNvPr>
          <p:cNvSpPr txBox="1"/>
          <p:nvPr/>
        </p:nvSpPr>
        <p:spPr>
          <a:xfrm>
            <a:off x="100885" y="2505870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FUCXED CAPS" pitchFamily="2" charset="77"/>
                <a:cs typeface="Al Nile" pitchFamily="2" charset="-78"/>
              </a:rPr>
              <a:t>acclimatization phase</a:t>
            </a:r>
            <a:endParaRPr lang="en-NL" sz="2400" dirty="0"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F5AB51-7A9B-97E2-1D64-047C7201378E}"/>
              </a:ext>
            </a:extLst>
          </p:cNvPr>
          <p:cNvSpPr txBox="1"/>
          <p:nvPr/>
        </p:nvSpPr>
        <p:spPr>
          <a:xfrm>
            <a:off x="3344828" y="2505870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Research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2FE6BC-A942-9C51-220C-B0E32841B112}"/>
              </a:ext>
            </a:extLst>
          </p:cNvPr>
          <p:cNvSpPr txBox="1"/>
          <p:nvPr/>
        </p:nvSpPr>
        <p:spPr>
          <a:xfrm>
            <a:off x="5630828" y="2505870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Experimentation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CD8AC2-69EC-30C0-020D-B5F1A16D78EB}"/>
              </a:ext>
            </a:extLst>
          </p:cNvPr>
          <p:cNvSpPr txBox="1"/>
          <p:nvPr/>
        </p:nvSpPr>
        <p:spPr>
          <a:xfrm>
            <a:off x="8959135" y="2505869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Decision making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EB9CC3A-96E2-17CE-6279-EFF83F884911}"/>
              </a:ext>
            </a:extLst>
          </p:cNvPr>
          <p:cNvCxnSpPr/>
          <p:nvPr/>
        </p:nvCxnSpPr>
        <p:spPr>
          <a:xfrm flipV="1">
            <a:off x="3307562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CFD2E5-CBAE-FC54-2CD6-2F2998B5B06B}"/>
              </a:ext>
            </a:extLst>
          </p:cNvPr>
          <p:cNvCxnSpPr/>
          <p:nvPr/>
        </p:nvCxnSpPr>
        <p:spPr>
          <a:xfrm flipV="1">
            <a:off x="5588221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DFDA47-A1F7-3534-A707-657B7791505C}"/>
              </a:ext>
            </a:extLst>
          </p:cNvPr>
          <p:cNvCxnSpPr/>
          <p:nvPr/>
        </p:nvCxnSpPr>
        <p:spPr>
          <a:xfrm flipV="1">
            <a:off x="8916529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1241674-2EC4-33C0-F330-610BB8F1EC52}"/>
              </a:ext>
            </a:extLst>
          </p:cNvPr>
          <p:cNvSpPr txBox="1"/>
          <p:nvPr/>
        </p:nvSpPr>
        <p:spPr>
          <a:xfrm>
            <a:off x="466173" y="3087842"/>
            <a:ext cx="23262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latin typeface="Crimson Text" panose="02000503000000000000" pitchFamily="2" charset="77"/>
              </a:rPr>
              <a:t>Understanding the company culture</a:t>
            </a:r>
          </a:p>
          <a:p>
            <a:endParaRPr lang="en-NL" dirty="0">
              <a:latin typeface="Crimson Text" panose="02000503000000000000" pitchFamily="2" charset="77"/>
            </a:endParaRPr>
          </a:p>
          <a:p>
            <a:r>
              <a:rPr lang="en-NL" dirty="0">
                <a:latin typeface="Crimson Text" panose="02000503000000000000" pitchFamily="2" charset="77"/>
              </a:rPr>
              <a:t>Getting to know my colleagues</a:t>
            </a:r>
          </a:p>
          <a:p>
            <a:endParaRPr lang="en-NL" dirty="0">
              <a:latin typeface="Crimson Text" panose="02000503000000000000" pitchFamily="2" charset="77"/>
            </a:endParaRPr>
          </a:p>
          <a:p>
            <a:r>
              <a:rPr lang="en-NL" dirty="0">
                <a:latin typeface="Crimson Text" panose="02000503000000000000" pitchFamily="2" charset="77"/>
              </a:rPr>
              <a:t>Understanding the machines</a:t>
            </a:r>
          </a:p>
          <a:p>
            <a:endParaRPr lang="en-NL" dirty="0">
              <a:latin typeface="Crimson Text" panose="02000503000000000000" pitchFamily="2" charset="77"/>
            </a:endParaRPr>
          </a:p>
          <a:p>
            <a:r>
              <a:rPr lang="en-NL" dirty="0">
                <a:latin typeface="Crimson Text" panose="02000503000000000000" pitchFamily="2" charset="77"/>
              </a:rPr>
              <a:t>Understanding the way of working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E3FA07-22B2-F440-3E53-BB37DACA8977}"/>
              </a:ext>
            </a:extLst>
          </p:cNvPr>
          <p:cNvSpPr txBox="1"/>
          <p:nvPr/>
        </p:nvSpPr>
        <p:spPr>
          <a:xfrm>
            <a:off x="3647790" y="3087842"/>
            <a:ext cx="1576221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Researching biomaterials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Researching Extinction Rebellion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Researching activism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745223-AD66-AB8E-53BE-BC3ADDF4843E}"/>
              </a:ext>
            </a:extLst>
          </p:cNvPr>
          <p:cNvSpPr txBox="1"/>
          <p:nvPr/>
        </p:nvSpPr>
        <p:spPr>
          <a:xfrm>
            <a:off x="6052982" y="3087842"/>
            <a:ext cx="2499341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Experimented with the biomaterials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Sizing,water resistance and compostable and strongness testing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3D6CEB-A171-DC4F-962C-D7304A08FAC2}"/>
              </a:ext>
            </a:extLst>
          </p:cNvPr>
          <p:cNvSpPr txBox="1"/>
          <p:nvPr/>
        </p:nvSpPr>
        <p:spPr>
          <a:xfrm>
            <a:off x="9338683" y="3089069"/>
            <a:ext cx="2499341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Coloration of the materials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Sizing up to bigger scale</a:t>
            </a:r>
          </a:p>
        </p:txBody>
      </p:sp>
      <p:pic>
        <p:nvPicPr>
          <p:cNvPr id="20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DBF2D0B6-B82C-8960-DC6F-4756908D60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8057"/>
          <a:stretch/>
        </p:blipFill>
        <p:spPr>
          <a:xfrm>
            <a:off x="0" y="0"/>
            <a:ext cx="1727054" cy="2117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244503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11CFF4C-B94D-D03C-1F25-5CC914F116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n>
                <a:solidFill>
                  <a:schemeClr val="bg2">
                    <a:lumMod val="75000"/>
                  </a:schemeClr>
                </a:solidFill>
              </a:ln>
            </a:endParaRPr>
          </a:p>
        </p:txBody>
      </p:sp>
      <p:pic>
        <p:nvPicPr>
          <p:cNvPr id="9" name="Picture 8" descr="Several machines and machines&#10;&#10;Description automatically generated with medium confidence">
            <a:extLst>
              <a:ext uri="{FF2B5EF4-FFF2-40B4-BE49-F238E27FC236}">
                <a16:creationId xmlns:a16="http://schemas.microsoft.com/office/drawing/2014/main" id="{4F54C05A-F24A-E8E3-CB29-5C991755D22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4000"/>
          </a:blip>
          <a:stretch>
            <a:fillRect/>
          </a:stretch>
        </p:blipFill>
        <p:spPr>
          <a:xfrm>
            <a:off x="3825905" y="1030715"/>
            <a:ext cx="8175595" cy="4782868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537C5AC-A595-18A1-EEED-C1412DE660F9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>
                <a:latin typeface="Crimson Text" panose="02000503000000000000" pitchFamily="2" charset="77"/>
                <a:cs typeface="Al Nile" pitchFamily="2" charset="-78"/>
              </a:rPr>
              <a:t>AMFI 2023-2024</a:t>
            </a:r>
            <a:endParaRPr lang="en-NL" sz="1600" dirty="0">
              <a:latin typeface="Crimson Text" panose="02000503000000000000" pitchFamily="2" charset="77"/>
              <a:cs typeface="Al Nile" pitchFamily="2" charset="-78"/>
            </a:endParaRPr>
          </a:p>
        </p:txBody>
      </p:sp>
      <p:pic>
        <p:nvPicPr>
          <p:cNvPr id="11" name="Picture 10" descr="A screenshot of a computer&#10;&#10;Description automatically generated">
            <a:extLst>
              <a:ext uri="{FF2B5EF4-FFF2-40B4-BE49-F238E27FC236}">
                <a16:creationId xmlns:a16="http://schemas.microsoft.com/office/drawing/2014/main" id="{9521478C-C951-B5F0-399B-BF3B2F262F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8753" y="4158002"/>
            <a:ext cx="3623142" cy="2342042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13" name="Picture 12" descr="A metal surface with a square object on it&#10;&#10;Description automatically generated">
            <a:extLst>
              <a:ext uri="{FF2B5EF4-FFF2-40B4-BE49-F238E27FC236}">
                <a16:creationId xmlns:a16="http://schemas.microsoft.com/office/drawing/2014/main" id="{C6B8AD0A-9771-5529-3BED-EB4BBB82752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8753" y="434476"/>
            <a:ext cx="3623142" cy="1174515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15" name="Picture 14" descr="A white shirt with red writing on it&#10;&#10;Description automatically generated">
            <a:extLst>
              <a:ext uri="{FF2B5EF4-FFF2-40B4-BE49-F238E27FC236}">
                <a16:creationId xmlns:a16="http://schemas.microsoft.com/office/drawing/2014/main" id="{79F15453-BE15-F352-DAAA-A4532A1125F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8753" y="2100445"/>
            <a:ext cx="3623142" cy="1566103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18" name="Picture 17" descr="A wooden box on a table&#10;&#10;Description automatically generated">
            <a:extLst>
              <a:ext uri="{FF2B5EF4-FFF2-40B4-BE49-F238E27FC236}">
                <a16:creationId xmlns:a16="http://schemas.microsoft.com/office/drawing/2014/main" id="{6B15BB42-DA08-B6B5-01BF-B8099F83161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6752" r="29299"/>
          <a:stretch/>
        </p:blipFill>
        <p:spPr>
          <a:xfrm>
            <a:off x="4319989" y="344916"/>
            <a:ext cx="1276525" cy="1371599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21" name="Picture 2" descr="Waag - Libelle Service">
            <a:extLst>
              <a:ext uri="{FF2B5EF4-FFF2-40B4-BE49-F238E27FC236}">
                <a16:creationId xmlns:a16="http://schemas.microsoft.com/office/drawing/2014/main" id="{2C115A0B-599D-83D8-892A-6A64EC05470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434816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>
            <a:extLst>
              <a:ext uri="{FF2B5EF4-FFF2-40B4-BE49-F238E27FC236}">
                <a16:creationId xmlns:a16="http://schemas.microsoft.com/office/drawing/2014/main" id="{46EE667F-738C-D54B-C7B0-8092AF04747E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 dirty="0">
                <a:latin typeface="Crimson Text" panose="02000503000000000000" pitchFamily="2" charset="77"/>
                <a:cs typeface="Al Nile" pitchFamily="2" charset="-78"/>
              </a:rPr>
              <a:t>AMFI 2023-2024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BD92E0-2F44-4E51-360B-4026B8785A22}"/>
              </a:ext>
            </a:extLst>
          </p:cNvPr>
          <p:cNvSpPr txBox="1"/>
          <p:nvPr/>
        </p:nvSpPr>
        <p:spPr>
          <a:xfrm>
            <a:off x="1731070" y="187126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sz="2400" dirty="0">
                <a:latin typeface="FUCXED CAPS" pitchFamily="2" charset="77"/>
                <a:cs typeface="Al Nile" pitchFamily="2" charset="-78"/>
              </a:rPr>
              <a:t>General process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E325F38-299D-F6BA-3BE3-DE26AB36A451}"/>
              </a:ext>
            </a:extLst>
          </p:cNvPr>
          <p:cNvSpPr txBox="1"/>
          <p:nvPr/>
        </p:nvSpPr>
        <p:spPr>
          <a:xfrm>
            <a:off x="100885" y="2505870"/>
            <a:ext cx="350772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acclimatization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5F5AB51-7A9B-97E2-1D64-047C7201378E}"/>
              </a:ext>
            </a:extLst>
          </p:cNvPr>
          <p:cNvSpPr txBox="1"/>
          <p:nvPr/>
        </p:nvSpPr>
        <p:spPr>
          <a:xfrm>
            <a:off x="3344828" y="2505870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latin typeface="FUCXED CAPS" pitchFamily="2" charset="77"/>
                <a:cs typeface="Al Nile" pitchFamily="2" charset="-78"/>
              </a:rPr>
              <a:t>Research phase</a:t>
            </a:r>
            <a:endParaRPr lang="en-NL" sz="2400" dirty="0"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12FE6BC-A942-9C51-220C-B0E32841B112}"/>
              </a:ext>
            </a:extLst>
          </p:cNvPr>
          <p:cNvSpPr txBox="1"/>
          <p:nvPr/>
        </p:nvSpPr>
        <p:spPr>
          <a:xfrm>
            <a:off x="5630828" y="2505870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Experimentation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CD8AC2-69EC-30C0-020D-B5F1A16D78EB}"/>
              </a:ext>
            </a:extLst>
          </p:cNvPr>
          <p:cNvSpPr txBox="1"/>
          <p:nvPr/>
        </p:nvSpPr>
        <p:spPr>
          <a:xfrm>
            <a:off x="8959135" y="2505869"/>
            <a:ext cx="3507722" cy="46166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GB" sz="2400" dirty="0">
                <a:solidFill>
                  <a:schemeClr val="bg2">
                    <a:lumMod val="75000"/>
                  </a:schemeClr>
                </a:solidFill>
                <a:latin typeface="FUCXED CAPS" pitchFamily="2" charset="77"/>
                <a:cs typeface="Al Nile" pitchFamily="2" charset="-78"/>
              </a:rPr>
              <a:t>Decision making phase</a:t>
            </a:r>
            <a:endParaRPr lang="en-NL" sz="2400" dirty="0">
              <a:solidFill>
                <a:schemeClr val="bg2">
                  <a:lumMod val="75000"/>
                </a:schemeClr>
              </a:solidFill>
              <a:latin typeface="FUCXED CAPS" pitchFamily="2" charset="77"/>
              <a:cs typeface="Al Nile" pitchFamily="2" charset="-78"/>
            </a:endParaRP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2EB9CC3A-96E2-17CE-6279-EFF83F884911}"/>
              </a:ext>
            </a:extLst>
          </p:cNvPr>
          <p:cNvCxnSpPr/>
          <p:nvPr/>
        </p:nvCxnSpPr>
        <p:spPr>
          <a:xfrm flipV="1">
            <a:off x="3307562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EECFD2E5-CBAE-FC54-2CD6-2F2998B5B06B}"/>
              </a:ext>
            </a:extLst>
          </p:cNvPr>
          <p:cNvCxnSpPr/>
          <p:nvPr/>
        </p:nvCxnSpPr>
        <p:spPr>
          <a:xfrm flipV="1">
            <a:off x="5588221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8CDFDA47-A1F7-3534-A707-657B7791505C}"/>
              </a:ext>
            </a:extLst>
          </p:cNvPr>
          <p:cNvCxnSpPr/>
          <p:nvPr/>
        </p:nvCxnSpPr>
        <p:spPr>
          <a:xfrm flipV="1">
            <a:off x="8916529" y="2610981"/>
            <a:ext cx="0" cy="3890466"/>
          </a:xfrm>
          <a:prstGeom prst="line">
            <a:avLst/>
          </a:prstGeom>
          <a:ln w="19050">
            <a:solidFill>
              <a:schemeClr val="bg2">
                <a:lumMod val="90000"/>
              </a:schemeClr>
            </a:solidFill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15" name="TextBox 14">
            <a:extLst>
              <a:ext uri="{FF2B5EF4-FFF2-40B4-BE49-F238E27FC236}">
                <a16:creationId xmlns:a16="http://schemas.microsoft.com/office/drawing/2014/main" id="{F1241674-2EC4-33C0-F330-610BB8F1EC52}"/>
              </a:ext>
            </a:extLst>
          </p:cNvPr>
          <p:cNvSpPr txBox="1"/>
          <p:nvPr/>
        </p:nvSpPr>
        <p:spPr>
          <a:xfrm>
            <a:off x="466173" y="3087842"/>
            <a:ext cx="2326257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Understanding the company culture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Getting to know my colleagues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Understanding the machines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Understanding the way of working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EAE3FA07-22B2-F440-3E53-BB37DACA8977}"/>
              </a:ext>
            </a:extLst>
          </p:cNvPr>
          <p:cNvSpPr txBox="1"/>
          <p:nvPr/>
        </p:nvSpPr>
        <p:spPr>
          <a:xfrm>
            <a:off x="3647790" y="3087842"/>
            <a:ext cx="1576221" cy="2585323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latin typeface="Crimson Text" panose="02000503000000000000" pitchFamily="2" charset="77"/>
              </a:rPr>
              <a:t>Researching biomaterials</a:t>
            </a:r>
          </a:p>
          <a:p>
            <a:endParaRPr lang="en-NL" dirty="0">
              <a:latin typeface="Crimson Text" panose="02000503000000000000" pitchFamily="2" charset="77"/>
            </a:endParaRPr>
          </a:p>
          <a:p>
            <a:r>
              <a:rPr lang="en-NL" dirty="0">
                <a:latin typeface="Crimson Text" panose="02000503000000000000" pitchFamily="2" charset="77"/>
              </a:rPr>
              <a:t>Researching Extinction Rebellion</a:t>
            </a:r>
          </a:p>
          <a:p>
            <a:endParaRPr lang="en-NL" dirty="0">
              <a:latin typeface="Crimson Text" panose="02000503000000000000" pitchFamily="2" charset="77"/>
            </a:endParaRPr>
          </a:p>
          <a:p>
            <a:r>
              <a:rPr lang="en-NL" dirty="0">
                <a:latin typeface="Crimson Text" panose="02000503000000000000" pitchFamily="2" charset="77"/>
              </a:rPr>
              <a:t>Researching activism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0745223-AD66-AB8E-53BE-BC3ADDF4843E}"/>
              </a:ext>
            </a:extLst>
          </p:cNvPr>
          <p:cNvSpPr txBox="1"/>
          <p:nvPr/>
        </p:nvSpPr>
        <p:spPr>
          <a:xfrm>
            <a:off x="6052982" y="3087842"/>
            <a:ext cx="2499341" cy="1754326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Experimented with the biomaterials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Sizing,water resistance and compostable and strongness testing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B3D6CEB-A171-DC4F-962C-D7304A08FAC2}"/>
              </a:ext>
            </a:extLst>
          </p:cNvPr>
          <p:cNvSpPr txBox="1"/>
          <p:nvPr/>
        </p:nvSpPr>
        <p:spPr>
          <a:xfrm>
            <a:off x="9338683" y="3089069"/>
            <a:ext cx="2499341" cy="120032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Coloration of the materials</a:t>
            </a:r>
          </a:p>
          <a:p>
            <a:endParaRPr lang="en-NL" dirty="0">
              <a:solidFill>
                <a:schemeClr val="bg2">
                  <a:lumMod val="75000"/>
                </a:schemeClr>
              </a:solidFill>
              <a:latin typeface="Crimson Text" panose="02000503000000000000" pitchFamily="2" charset="77"/>
            </a:endParaRPr>
          </a:p>
          <a:p>
            <a:r>
              <a:rPr lang="en-NL" dirty="0">
                <a:solidFill>
                  <a:schemeClr val="bg2">
                    <a:lumMod val="75000"/>
                  </a:schemeClr>
                </a:solidFill>
                <a:latin typeface="Crimson Text" panose="02000503000000000000" pitchFamily="2" charset="77"/>
              </a:rPr>
              <a:t>Sizing up to bigger scale</a:t>
            </a:r>
          </a:p>
        </p:txBody>
      </p:sp>
      <p:pic>
        <p:nvPicPr>
          <p:cNvPr id="8" name="Content Placeholder 6" descr="A black and white clock with a world map&#10;&#10;Description automatically generated">
            <a:extLst>
              <a:ext uri="{FF2B5EF4-FFF2-40B4-BE49-F238E27FC236}">
                <a16:creationId xmlns:a16="http://schemas.microsoft.com/office/drawing/2014/main" id="{59220627-CB56-98D9-DC12-0DFC0538A27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057"/>
          <a:stretch/>
        </p:blipFill>
        <p:spPr>
          <a:xfrm>
            <a:off x="0" y="0"/>
            <a:ext cx="1727054" cy="2117208"/>
          </a:xfrm>
          <a:prstGeom prst="rect">
            <a:avLst/>
          </a:prstGeom>
        </p:spPr>
      </p:pic>
      <p:pic>
        <p:nvPicPr>
          <p:cNvPr id="10" name="Picture 2" descr="Waag - Libelle Service">
            <a:extLst>
              <a:ext uri="{FF2B5EF4-FFF2-40B4-BE49-F238E27FC236}">
                <a16:creationId xmlns:a16="http://schemas.microsoft.com/office/drawing/2014/main" id="{4D28FB03-86AA-6F29-E738-4DF3DF3B28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400036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011CFF4C-B94D-D03C-1F25-5CC914F1162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NL">
              <a:ln>
                <a:solidFill>
                  <a:schemeClr val="bg2">
                    <a:lumMod val="75000"/>
                  </a:schemeClr>
                </a:solidFill>
              </a:ln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537C5AC-A595-18A1-EEED-C1412DE660F9}"/>
              </a:ext>
            </a:extLst>
          </p:cNvPr>
          <p:cNvSpPr txBox="1"/>
          <p:nvPr/>
        </p:nvSpPr>
        <p:spPr>
          <a:xfrm>
            <a:off x="9606857" y="5877692"/>
            <a:ext cx="2458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NL" sz="1600">
                <a:latin typeface="Crimson Text" panose="02000503000000000000" pitchFamily="2" charset="77"/>
                <a:cs typeface="Al Nile" pitchFamily="2" charset="-78"/>
              </a:rPr>
              <a:t>Internship</a:t>
            </a:r>
          </a:p>
          <a:p>
            <a:pPr algn="r"/>
            <a:r>
              <a:rPr lang="en-NL" sz="1600">
                <a:latin typeface="Crimson Text" panose="02000503000000000000" pitchFamily="2" charset="77"/>
                <a:cs typeface="Al Nile" pitchFamily="2" charset="-78"/>
              </a:rPr>
              <a:t>Laura Weller</a:t>
            </a:r>
          </a:p>
          <a:p>
            <a:pPr algn="r"/>
            <a:r>
              <a:rPr lang="en-NL" sz="1600">
                <a:latin typeface="Crimson Text" panose="02000503000000000000" pitchFamily="2" charset="77"/>
                <a:cs typeface="Al Nile" pitchFamily="2" charset="-78"/>
              </a:rPr>
              <a:t>AMFI 2023-2024</a:t>
            </a:r>
            <a:endParaRPr lang="en-NL" sz="1600" dirty="0">
              <a:latin typeface="Crimson Text" panose="02000503000000000000" pitchFamily="2" charset="77"/>
              <a:cs typeface="Al Nile" pitchFamily="2" charset="-78"/>
            </a:endParaRPr>
          </a:p>
        </p:txBody>
      </p:sp>
      <p:pic>
        <p:nvPicPr>
          <p:cNvPr id="7" name="Picture 6" descr="A poster of a protest&#10;&#10;Description automatically generated">
            <a:extLst>
              <a:ext uri="{FF2B5EF4-FFF2-40B4-BE49-F238E27FC236}">
                <a16:creationId xmlns:a16="http://schemas.microsoft.com/office/drawing/2014/main" id="{EC10659E-74CB-4DE9-BB3C-63247E51A9A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1871349"/>
            <a:ext cx="3747494" cy="4688271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3" name="Picture 2" descr="A collage of a machine&#10;&#10;Description automatically generated">
            <a:extLst>
              <a:ext uri="{FF2B5EF4-FFF2-40B4-BE49-F238E27FC236}">
                <a16:creationId xmlns:a16="http://schemas.microsoft.com/office/drawing/2014/main" id="{BC7D0EB7-2FCA-39E0-892F-3D7FD88409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0500" y="330270"/>
            <a:ext cx="1540395" cy="6229350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8" name="Picture 7" descr="A collage of pictures and text&#10;&#10;Description automatically generated">
            <a:extLst>
              <a:ext uri="{FF2B5EF4-FFF2-40B4-BE49-F238E27FC236}">
                <a16:creationId xmlns:a16="http://schemas.microsoft.com/office/drawing/2014/main" id="{FC070C18-E839-88E6-2DE4-39B57EF53C0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95613" y="330270"/>
            <a:ext cx="2254253" cy="6229350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12" name="Picture 11" descr="A piece of paper with writing on it&#10;&#10;Description automatically generated">
            <a:extLst>
              <a:ext uri="{FF2B5EF4-FFF2-40B4-BE49-F238E27FC236}">
                <a16:creationId xmlns:a16="http://schemas.microsoft.com/office/drawing/2014/main" id="{A83EEF43-9D7D-9245-8C22-7BD52B6EB9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098995" y="1912016"/>
            <a:ext cx="1860120" cy="2131347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17" name="Picture 16" descr="A collage of different types of food&#10;&#10;Description automatically generated">
            <a:extLst>
              <a:ext uri="{FF2B5EF4-FFF2-40B4-BE49-F238E27FC236}">
                <a16:creationId xmlns:a16="http://schemas.microsoft.com/office/drawing/2014/main" id="{B7C9C4AE-A5AB-39A4-B25E-C0F027270CE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14585" y="330270"/>
            <a:ext cx="1590915" cy="6229350"/>
          </a:xfrm>
          <a:prstGeom prst="rect">
            <a:avLst/>
          </a:prstGeom>
          <a:ln w="22225">
            <a:solidFill>
              <a:schemeClr val="bg1"/>
            </a:solidFill>
          </a:ln>
        </p:spPr>
      </p:pic>
      <p:pic>
        <p:nvPicPr>
          <p:cNvPr id="18" name="Picture 2" descr="Waag - Libelle Service">
            <a:extLst>
              <a:ext uri="{FF2B5EF4-FFF2-40B4-BE49-F238E27FC236}">
                <a16:creationId xmlns:a16="http://schemas.microsoft.com/office/drawing/2014/main" id="{BE30F361-7CE9-4FA4-4FDD-649E8256B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3776" y="330270"/>
            <a:ext cx="1987724" cy="46166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563093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7357</TotalTime>
  <Words>544</Words>
  <Application>Microsoft Macintosh PowerPoint</Application>
  <PresentationFormat>Widescreen</PresentationFormat>
  <Paragraphs>213</Paragraphs>
  <Slides>16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Arial</vt:lpstr>
      <vt:lpstr>Calibri</vt:lpstr>
      <vt:lpstr>Calibri Light</vt:lpstr>
      <vt:lpstr>Crimson Text</vt:lpstr>
      <vt:lpstr>FUCXED CAPS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Weller, L.F. (Laura)</dc:creator>
  <cp:lastModifiedBy>Weller, L.F. (Laura)</cp:lastModifiedBy>
  <cp:revision>15</cp:revision>
  <dcterms:created xsi:type="dcterms:W3CDTF">2023-09-27T08:53:39Z</dcterms:created>
  <dcterms:modified xsi:type="dcterms:W3CDTF">2024-01-05T11:51:24Z</dcterms:modified>
</cp:coreProperties>
</file>

<file path=docProps/thumbnail.jpeg>
</file>